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85" r:id="rId2"/>
    <p:sldId id="510" r:id="rId3"/>
    <p:sldId id="487" r:id="rId4"/>
    <p:sldId id="481" r:id="rId5"/>
    <p:sldId id="486" r:id="rId6"/>
    <p:sldId id="490" r:id="rId7"/>
    <p:sldId id="410" r:id="rId8"/>
    <p:sldId id="509" r:id="rId9"/>
    <p:sldId id="493" r:id="rId10"/>
    <p:sldId id="395" r:id="rId11"/>
    <p:sldId id="455" r:id="rId12"/>
    <p:sldId id="511" r:id="rId13"/>
    <p:sldId id="495" r:id="rId14"/>
    <p:sldId id="383" r:id="rId15"/>
    <p:sldId id="512" r:id="rId16"/>
    <p:sldId id="467" r:id="rId17"/>
    <p:sldId id="505" r:id="rId18"/>
    <p:sldId id="496" r:id="rId19"/>
    <p:sldId id="470" r:id="rId20"/>
    <p:sldId id="483" r:id="rId21"/>
    <p:sldId id="503" r:id="rId22"/>
    <p:sldId id="498" r:id="rId23"/>
    <p:sldId id="308" r:id="rId24"/>
    <p:sldId id="484" r:id="rId25"/>
    <p:sldId id="504" r:id="rId26"/>
    <p:sldId id="4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e.rafel@nyulangone.org"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82865"/>
  </p:normalViewPr>
  <p:slideViewPr>
    <p:cSldViewPr snapToGrid="0">
      <p:cViewPr varScale="1">
        <p:scale>
          <a:sx n="45" d="100"/>
          <a:sy n="45" d="100"/>
        </p:scale>
        <p:origin x="980" y="44"/>
      </p:cViewPr>
      <p:guideLst/>
    </p:cSldViewPr>
  </p:slideViewPr>
  <p:notesTextViewPr>
    <p:cViewPr>
      <p:scale>
        <a:sx n="1" d="1"/>
        <a:sy n="1" d="1"/>
      </p:scale>
      <p:origin x="0" y="0"/>
    </p:cViewPr>
  </p:notesTextViewPr>
  <p:sorterViewPr>
    <p:cViewPr varScale="1">
      <p:scale>
        <a:sx n="67" d="100"/>
        <a:sy n="67" d="100"/>
      </p:scale>
      <p:origin x="0" y="-375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0DFD39-2F0D-4A3A-913C-95B81A107158}" type="datetimeFigureOut">
              <a:rPr lang="en-US" smtClean="0"/>
              <a:t>5/13/2021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7C3F9A-AC31-4068-9A8F-68C726B482B4}" type="slidenum">
              <a:rPr lang="en-US" smtClean="0"/>
              <a:t>‹#›</a:t>
            </a:fld>
            <a:endParaRPr lang="en-US"/>
          </a:p>
        </p:txBody>
      </p:sp>
    </p:spTree>
    <p:extLst>
      <p:ext uri="{BB962C8B-B14F-4D97-AF65-F5344CB8AC3E}">
        <p14:creationId xmlns:p14="http://schemas.microsoft.com/office/powerpoint/2010/main" val="282382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  Background reminder-this grew out of the fourth recommendation from  </a:t>
            </a:r>
            <a:r>
              <a:rPr lang="en-US" dirty="0" err="1"/>
              <a:t>InCUS</a:t>
            </a:r>
            <a:r>
              <a:rPr lang="en-US" dirty="0"/>
              <a:t>, to comprehensively review and make recommendations to improve the UME-GME transition</a:t>
            </a:r>
          </a:p>
        </p:txBody>
      </p:sp>
      <p:sp>
        <p:nvSpPr>
          <p:cNvPr id="4" name="Slide Number Placeholder 3"/>
          <p:cNvSpPr>
            <a:spLocks noGrp="1"/>
          </p:cNvSpPr>
          <p:nvPr>
            <p:ph type="sldNum" sz="quarter" idx="5"/>
          </p:nvPr>
        </p:nvSpPr>
        <p:spPr/>
        <p:txBody>
          <a:bodyPr/>
          <a:lstStyle/>
          <a:p>
            <a:fld id="{F17C3F9A-AC31-4068-9A8F-68C726B482B4}" type="slidenum">
              <a:rPr lang="en-US" smtClean="0"/>
              <a:t>2</a:t>
            </a:fld>
            <a:endParaRPr lang="en-US"/>
          </a:p>
        </p:txBody>
      </p:sp>
    </p:spTree>
    <p:extLst>
      <p:ext uri="{BB962C8B-B14F-4D97-AF65-F5344CB8AC3E}">
        <p14:creationId xmlns:p14="http://schemas.microsoft.com/office/powerpoint/2010/main" val="71130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Elise</a:t>
            </a:r>
          </a:p>
        </p:txBody>
      </p:sp>
      <p:sp>
        <p:nvSpPr>
          <p:cNvPr id="4" name="Slide Number Placeholder 3"/>
          <p:cNvSpPr>
            <a:spLocks noGrp="1"/>
          </p:cNvSpPr>
          <p:nvPr>
            <p:ph type="sldNum" sz="quarter" idx="5"/>
          </p:nvPr>
        </p:nvSpPr>
        <p:spPr/>
        <p:txBody>
          <a:bodyPr/>
          <a:lstStyle/>
          <a:p>
            <a:fld id="{F17C3F9A-AC31-4068-9A8F-68C726B482B4}" type="slidenum">
              <a:rPr lang="en-US" smtClean="0"/>
              <a:t>13</a:t>
            </a:fld>
            <a:endParaRPr lang="en-US"/>
          </a:p>
        </p:txBody>
      </p:sp>
    </p:spTree>
    <p:extLst>
      <p:ext uri="{BB962C8B-B14F-4D97-AF65-F5344CB8AC3E}">
        <p14:creationId xmlns:p14="http://schemas.microsoft.com/office/powerpoint/2010/main" val="2775477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Elise</a:t>
            </a:r>
          </a:p>
        </p:txBody>
      </p:sp>
      <p:sp>
        <p:nvSpPr>
          <p:cNvPr id="4" name="Slide Number Placeholder 3"/>
          <p:cNvSpPr>
            <a:spLocks noGrp="1"/>
          </p:cNvSpPr>
          <p:nvPr>
            <p:ph type="sldNum" sz="quarter" idx="5"/>
          </p:nvPr>
        </p:nvSpPr>
        <p:spPr/>
        <p:txBody>
          <a:bodyPr/>
          <a:lstStyle/>
          <a:p>
            <a:fld id="{F17C3F9A-AC31-4068-9A8F-68C726B482B4}" type="slidenum">
              <a:rPr lang="en-US" smtClean="0"/>
              <a:t>14</a:t>
            </a:fld>
            <a:endParaRPr lang="en-US"/>
          </a:p>
        </p:txBody>
      </p:sp>
    </p:spTree>
    <p:extLst>
      <p:ext uri="{BB962C8B-B14F-4D97-AF65-F5344CB8AC3E}">
        <p14:creationId xmlns:p14="http://schemas.microsoft.com/office/powerpoint/2010/main" val="201027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Elise</a:t>
            </a:r>
            <a:endParaRPr dirty="0"/>
          </a:p>
        </p:txBody>
      </p:sp>
      <p:sp>
        <p:nvSpPr>
          <p:cNvPr id="142" name="Google Shape;14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2435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Elise</a:t>
            </a:r>
          </a:p>
        </p:txBody>
      </p:sp>
      <p:sp>
        <p:nvSpPr>
          <p:cNvPr id="4" name="Slide Number Placeholder 3"/>
          <p:cNvSpPr>
            <a:spLocks noGrp="1"/>
          </p:cNvSpPr>
          <p:nvPr>
            <p:ph type="sldNum" sz="quarter" idx="5"/>
          </p:nvPr>
        </p:nvSpPr>
        <p:spPr/>
        <p:txBody>
          <a:bodyPr/>
          <a:lstStyle/>
          <a:p>
            <a:fld id="{F17C3F9A-AC31-4068-9A8F-68C726B482B4}" type="slidenum">
              <a:rPr lang="en-US" smtClean="0"/>
              <a:t>18</a:t>
            </a:fld>
            <a:endParaRPr lang="en-US"/>
          </a:p>
        </p:txBody>
      </p:sp>
    </p:spTree>
    <p:extLst>
      <p:ext uri="{BB962C8B-B14F-4D97-AF65-F5344CB8AC3E}">
        <p14:creationId xmlns:p14="http://schemas.microsoft.com/office/powerpoint/2010/main" val="373102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Elise</a:t>
            </a:r>
            <a:endParaRPr dirty="0"/>
          </a:p>
        </p:txBody>
      </p:sp>
      <p:sp>
        <p:nvSpPr>
          <p:cNvPr id="124" name="Google Shape;12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2155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4922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5"/>
          </p:nvPr>
        </p:nvSpPr>
        <p:spPr/>
        <p:txBody>
          <a:bodyPr/>
          <a:lstStyle/>
          <a:p>
            <a:fld id="{F17C3F9A-AC31-4068-9A8F-68C726B482B4}" type="slidenum">
              <a:rPr lang="en-US" smtClean="0"/>
              <a:t>22</a:t>
            </a:fld>
            <a:endParaRPr lang="en-US"/>
          </a:p>
        </p:txBody>
      </p:sp>
    </p:spTree>
    <p:extLst>
      <p:ext uri="{BB962C8B-B14F-4D97-AF65-F5344CB8AC3E}">
        <p14:creationId xmlns:p14="http://schemas.microsoft.com/office/powerpoint/2010/main" val="1106914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5"/>
          </p:nvPr>
        </p:nvSpPr>
        <p:spPr/>
        <p:txBody>
          <a:bodyPr/>
          <a:lstStyle/>
          <a:p>
            <a:fld id="{F17C3F9A-AC31-4068-9A8F-68C726B482B4}" type="slidenum">
              <a:rPr lang="en-US" smtClean="0"/>
              <a:t>23</a:t>
            </a:fld>
            <a:endParaRPr lang="en-US"/>
          </a:p>
        </p:txBody>
      </p:sp>
    </p:spTree>
    <p:extLst>
      <p:ext uri="{BB962C8B-B14F-4D97-AF65-F5344CB8AC3E}">
        <p14:creationId xmlns:p14="http://schemas.microsoft.com/office/powerpoint/2010/main" val="1215519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5"/>
          </p:nvPr>
        </p:nvSpPr>
        <p:spPr/>
        <p:txBody>
          <a:bodyPr/>
          <a:lstStyle/>
          <a:p>
            <a:fld id="{F17C3F9A-AC31-4068-9A8F-68C726B482B4}" type="slidenum">
              <a:rPr lang="en-US" smtClean="0"/>
              <a:t>24</a:t>
            </a:fld>
            <a:endParaRPr lang="en-US"/>
          </a:p>
        </p:txBody>
      </p:sp>
    </p:spTree>
    <p:extLst>
      <p:ext uri="{BB962C8B-B14F-4D97-AF65-F5344CB8AC3E}">
        <p14:creationId xmlns:p14="http://schemas.microsoft.com/office/powerpoint/2010/main" val="41610945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a:p>
            <a:r>
              <a:rPr lang="en-US" dirty="0"/>
              <a:t>Ongoing outreach:  OPDA, Deans, Students, (IMGs).</a:t>
            </a:r>
          </a:p>
          <a:p>
            <a:r>
              <a:rPr lang="en-US" dirty="0"/>
              <a:t> Final recommendations will be informed by </a:t>
            </a:r>
            <a:r>
              <a:rPr lang="en-US" dirty="0" err="1"/>
              <a:t>Coaltion</a:t>
            </a:r>
            <a:r>
              <a:rPr lang="en-US" dirty="0"/>
              <a:t> feedback, public comment, as well as potential linking of recommendations and prioritization</a:t>
            </a:r>
          </a:p>
        </p:txBody>
      </p:sp>
      <p:sp>
        <p:nvSpPr>
          <p:cNvPr id="4" name="Slide Number Placeholder 3"/>
          <p:cNvSpPr>
            <a:spLocks noGrp="1"/>
          </p:cNvSpPr>
          <p:nvPr>
            <p:ph type="sldNum" sz="quarter" idx="5"/>
          </p:nvPr>
        </p:nvSpPr>
        <p:spPr/>
        <p:txBody>
          <a:bodyPr/>
          <a:lstStyle/>
          <a:p>
            <a:fld id="{F17C3F9A-AC31-4068-9A8F-68C726B482B4}" type="slidenum">
              <a:rPr lang="en-US" smtClean="0"/>
              <a:t>26</a:t>
            </a:fld>
            <a:endParaRPr lang="en-US"/>
          </a:p>
        </p:txBody>
      </p:sp>
    </p:spTree>
    <p:extLst>
      <p:ext uri="{BB962C8B-B14F-4D97-AF65-F5344CB8AC3E}">
        <p14:creationId xmlns:p14="http://schemas.microsoft.com/office/powerpoint/2010/main" val="3703727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5"/>
          </p:nvPr>
        </p:nvSpPr>
        <p:spPr/>
        <p:txBody>
          <a:bodyPr/>
          <a:lstStyle/>
          <a:p>
            <a:fld id="{F17C3F9A-AC31-4068-9A8F-68C726B482B4}" type="slidenum">
              <a:rPr lang="en-US" smtClean="0"/>
              <a:t>3</a:t>
            </a:fld>
            <a:endParaRPr lang="en-US"/>
          </a:p>
        </p:txBody>
      </p:sp>
    </p:spTree>
    <p:extLst>
      <p:ext uri="{BB962C8B-B14F-4D97-AF65-F5344CB8AC3E}">
        <p14:creationId xmlns:p14="http://schemas.microsoft.com/office/powerpoint/2010/main" val="4184665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5"/>
          </p:nvPr>
        </p:nvSpPr>
        <p:spPr/>
        <p:txBody>
          <a:bodyPr/>
          <a:lstStyle/>
          <a:p>
            <a:fld id="{F17C3F9A-AC31-4068-9A8F-68C726B482B4}" type="slidenum">
              <a:rPr lang="en-US" smtClean="0"/>
              <a:t>4</a:t>
            </a:fld>
            <a:endParaRPr lang="en-US"/>
          </a:p>
        </p:txBody>
      </p:sp>
    </p:spTree>
    <p:extLst>
      <p:ext uri="{BB962C8B-B14F-4D97-AF65-F5344CB8AC3E}">
        <p14:creationId xmlns:p14="http://schemas.microsoft.com/office/powerpoint/2010/main" val="1606999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Elise: For purposes of time, we are planning to focus on recommendation we thought would be most relevant to PDs and might provoke the most questions.  We seek your feedback now, and when our public comment period opens on Monday.  The number in parentheses are the number of recommendations under each theme (won’t cover all recommendations in each highlighted theme)</a:t>
            </a:r>
          </a:p>
          <a:p>
            <a:r>
              <a:rPr lang="en-US" dirty="0"/>
              <a:t>Embargoed!!  This is </a:t>
            </a:r>
            <a:r>
              <a:rPr lang="en-US"/>
              <a:t>a sneak peak.  </a:t>
            </a:r>
            <a:endParaRPr lang="en-US" dirty="0"/>
          </a:p>
        </p:txBody>
      </p:sp>
      <p:sp>
        <p:nvSpPr>
          <p:cNvPr id="4" name="Slide Number Placeholder 3"/>
          <p:cNvSpPr>
            <a:spLocks noGrp="1"/>
          </p:cNvSpPr>
          <p:nvPr>
            <p:ph type="sldNum" sz="quarter" idx="5"/>
          </p:nvPr>
        </p:nvSpPr>
        <p:spPr/>
        <p:txBody>
          <a:bodyPr/>
          <a:lstStyle/>
          <a:p>
            <a:fld id="{F17C3F9A-AC31-4068-9A8F-68C726B482B4}" type="slidenum">
              <a:rPr lang="en-US" smtClean="0"/>
              <a:t>5</a:t>
            </a:fld>
            <a:endParaRPr lang="en-US"/>
          </a:p>
        </p:txBody>
      </p:sp>
    </p:spTree>
    <p:extLst>
      <p:ext uri="{BB962C8B-B14F-4D97-AF65-F5344CB8AC3E}">
        <p14:creationId xmlns:p14="http://schemas.microsoft.com/office/powerpoint/2010/main" val="237639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5"/>
          </p:nvPr>
        </p:nvSpPr>
        <p:spPr/>
        <p:txBody>
          <a:bodyPr/>
          <a:lstStyle/>
          <a:p>
            <a:fld id="{F17C3F9A-AC31-4068-9A8F-68C726B482B4}" type="slidenum">
              <a:rPr lang="en-US" smtClean="0"/>
              <a:t>6</a:t>
            </a:fld>
            <a:endParaRPr lang="en-US"/>
          </a:p>
        </p:txBody>
      </p:sp>
    </p:spTree>
    <p:extLst>
      <p:ext uri="{BB962C8B-B14F-4D97-AF65-F5344CB8AC3E}">
        <p14:creationId xmlns:p14="http://schemas.microsoft.com/office/powerpoint/2010/main" val="814844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Elise</a:t>
            </a:r>
          </a:p>
        </p:txBody>
      </p:sp>
      <p:sp>
        <p:nvSpPr>
          <p:cNvPr id="4" name="Slide Number Placeholder 3"/>
          <p:cNvSpPr>
            <a:spLocks noGrp="1"/>
          </p:cNvSpPr>
          <p:nvPr>
            <p:ph type="sldNum" sz="quarter" idx="5"/>
          </p:nvPr>
        </p:nvSpPr>
        <p:spPr/>
        <p:txBody>
          <a:bodyPr/>
          <a:lstStyle/>
          <a:p>
            <a:fld id="{F17C3F9A-AC31-4068-9A8F-68C726B482B4}" type="slidenum">
              <a:rPr lang="en-US" smtClean="0"/>
              <a:t>7</a:t>
            </a:fld>
            <a:endParaRPr lang="en-US"/>
          </a:p>
        </p:txBody>
      </p:sp>
    </p:spTree>
    <p:extLst>
      <p:ext uri="{BB962C8B-B14F-4D97-AF65-F5344CB8AC3E}">
        <p14:creationId xmlns:p14="http://schemas.microsoft.com/office/powerpoint/2010/main" val="3575889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5"/>
          </p:nvPr>
        </p:nvSpPr>
        <p:spPr/>
        <p:txBody>
          <a:bodyPr/>
          <a:lstStyle/>
          <a:p>
            <a:fld id="{F17C3F9A-AC31-4068-9A8F-68C726B482B4}" type="slidenum">
              <a:rPr lang="en-US" smtClean="0"/>
              <a:t>9</a:t>
            </a:fld>
            <a:endParaRPr lang="en-US"/>
          </a:p>
        </p:txBody>
      </p:sp>
    </p:spTree>
    <p:extLst>
      <p:ext uri="{BB962C8B-B14F-4D97-AF65-F5344CB8AC3E}">
        <p14:creationId xmlns:p14="http://schemas.microsoft.com/office/powerpoint/2010/main" val="390550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5"/>
          </p:nvPr>
        </p:nvSpPr>
        <p:spPr/>
        <p:txBody>
          <a:bodyPr/>
          <a:lstStyle/>
          <a:p>
            <a:fld id="{F17C3F9A-AC31-4068-9A8F-68C726B482B4}" type="slidenum">
              <a:rPr lang="en-US" smtClean="0"/>
              <a:t>10</a:t>
            </a:fld>
            <a:endParaRPr lang="en-US"/>
          </a:p>
        </p:txBody>
      </p:sp>
    </p:spTree>
    <p:extLst>
      <p:ext uri="{BB962C8B-B14F-4D97-AF65-F5344CB8AC3E}">
        <p14:creationId xmlns:p14="http://schemas.microsoft.com/office/powerpoint/2010/main" val="310636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George</a:t>
            </a:r>
            <a:endParaRPr dirty="0"/>
          </a:p>
        </p:txBody>
      </p:sp>
      <p:sp>
        <p:nvSpPr>
          <p:cNvPr id="160" name="Google Shape;16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0736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CD52952-FD42-4811-9AD2-2C1B39F21D3B}"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221464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D52952-FD42-4811-9AD2-2C1B39F21D3B}"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290739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D52952-FD42-4811-9AD2-2C1B39F21D3B}"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1653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D52952-FD42-4811-9AD2-2C1B39F21D3B}"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334888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D52952-FD42-4811-9AD2-2C1B39F21D3B}"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1521936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D52952-FD42-4811-9AD2-2C1B39F21D3B}" type="datetimeFigureOut">
              <a:rPr lang="en-US" smtClean="0"/>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1381636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D52952-FD42-4811-9AD2-2C1B39F21D3B}" type="datetimeFigureOut">
              <a:rPr lang="en-US" smtClean="0"/>
              <a:t>5/13/2021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246999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D52952-FD42-4811-9AD2-2C1B39F21D3B}" type="datetimeFigureOut">
              <a:rPr lang="en-US" smtClean="0"/>
              <a:t>5/13/2021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25561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52952-FD42-4811-9AD2-2C1B39F21D3B}" type="datetimeFigureOut">
              <a:rPr lang="en-US" smtClean="0"/>
              <a:t>5/13/2021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65948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D52952-FD42-4811-9AD2-2C1B39F21D3B}" type="datetimeFigureOut">
              <a:rPr lang="en-US" smtClean="0"/>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2210953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D52952-FD42-4811-9AD2-2C1B39F21D3B}" type="datetimeFigureOut">
              <a:rPr lang="en-US" smtClean="0"/>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AA79E-D5C5-4625-A5B6-B96DA96DFB89}" type="slidenum">
              <a:rPr lang="en-US" smtClean="0"/>
              <a:t>‹#›</a:t>
            </a:fld>
            <a:endParaRPr lang="en-US"/>
          </a:p>
        </p:txBody>
      </p:sp>
    </p:spTree>
    <p:extLst>
      <p:ext uri="{BB962C8B-B14F-4D97-AF65-F5344CB8AC3E}">
        <p14:creationId xmlns:p14="http://schemas.microsoft.com/office/powerpoint/2010/main" val="276035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D52952-FD42-4811-9AD2-2C1B39F21D3B}" type="datetimeFigureOut">
              <a:rPr lang="en-US" smtClean="0"/>
              <a:t>5/13/2021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AA79E-D5C5-4625-A5B6-B96DA96DFB89}" type="slidenum">
              <a:rPr lang="en-US" smtClean="0"/>
              <a:t>‹#›</a:t>
            </a:fld>
            <a:endParaRPr lang="en-US"/>
          </a:p>
        </p:txBody>
      </p:sp>
    </p:spTree>
    <p:extLst>
      <p:ext uri="{BB962C8B-B14F-4D97-AF65-F5344CB8AC3E}">
        <p14:creationId xmlns:p14="http://schemas.microsoft.com/office/powerpoint/2010/main" val="3230435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5DCA32-F5B2-A549-91ED-123597FC7381}"/>
              </a:ext>
            </a:extLst>
          </p:cNvPr>
          <p:cNvSpPr>
            <a:spLocks noGrp="1"/>
          </p:cNvSpPr>
          <p:nvPr>
            <p:ph type="ctrTitle"/>
          </p:nvPr>
        </p:nvSpPr>
        <p:spPr>
          <a:xfrm>
            <a:off x="1524000" y="2245809"/>
            <a:ext cx="9144000" cy="1564716"/>
          </a:xfrm>
        </p:spPr>
        <p:txBody>
          <a:bodyPr>
            <a:normAutofit/>
          </a:bodyPr>
          <a:lstStyle/>
          <a:p>
            <a:pPr algn="l"/>
            <a:r>
              <a:rPr lang="en-US" sz="4400"/>
              <a:t>Coalition for Physician Accountability UGRC Recommendations</a:t>
            </a:r>
          </a:p>
        </p:txBody>
      </p:sp>
      <p:sp>
        <p:nvSpPr>
          <p:cNvPr id="5" name="Subtitle 4">
            <a:extLst>
              <a:ext uri="{FF2B5EF4-FFF2-40B4-BE49-F238E27FC236}">
                <a16:creationId xmlns:a16="http://schemas.microsoft.com/office/drawing/2014/main" id="{425F7256-4526-E943-B6B7-3F5154FCA0CC}"/>
              </a:ext>
            </a:extLst>
          </p:cNvPr>
          <p:cNvSpPr>
            <a:spLocks noGrp="1"/>
          </p:cNvSpPr>
          <p:nvPr>
            <p:ph type="subTitle" idx="1"/>
          </p:nvPr>
        </p:nvSpPr>
        <p:spPr>
          <a:xfrm>
            <a:off x="1524000" y="3947050"/>
            <a:ext cx="9144000" cy="572583"/>
          </a:xfrm>
        </p:spPr>
        <p:txBody>
          <a:bodyPr>
            <a:normAutofit/>
          </a:bodyPr>
          <a:lstStyle/>
          <a:p>
            <a:pPr algn="l"/>
            <a:r>
              <a:rPr lang="en-US" sz="1100"/>
              <a:t>Elise Lovell MD, UGRC Co-Chair</a:t>
            </a:r>
          </a:p>
          <a:p>
            <a:pPr algn="l"/>
            <a:r>
              <a:rPr lang="en-US" sz="1100"/>
              <a:t>George Mejicano MD, MS, UGRC Co-Chair</a:t>
            </a:r>
          </a:p>
        </p:txBody>
      </p:sp>
      <p:sp>
        <p:nvSpPr>
          <p:cNvPr id="10"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6"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3443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53363" y="365760"/>
            <a:ext cx="9367203" cy="1188720"/>
          </a:xfrm>
        </p:spPr>
        <p:txBody>
          <a:bodyPr>
            <a:normAutofit/>
          </a:bodyPr>
          <a:lstStyle/>
          <a:p>
            <a:r>
              <a:rPr lang="en-US" dirty="0"/>
              <a:t>Recommendation 20 </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653363" y="2176272"/>
            <a:ext cx="9367204" cy="4041648"/>
          </a:xfrm>
        </p:spPr>
        <p:txBody>
          <a:bodyPr anchor="t">
            <a:normAutofit/>
          </a:bodyPr>
          <a:lstStyle/>
          <a:p>
            <a:pPr marL="0" indent="0">
              <a:buNone/>
            </a:pPr>
            <a:r>
              <a:rPr lang="en-US" sz="2000" b="1" dirty="0"/>
              <a:t>Recommendation:</a:t>
            </a:r>
            <a:endParaRPr lang="en-US" sz="2000" dirty="0"/>
          </a:p>
          <a:p>
            <a:pPr marL="0" indent="0">
              <a:buNone/>
            </a:pPr>
            <a:r>
              <a:rPr lang="en-US" sz="2000" dirty="0"/>
              <a:t>A comprehensive database with verifiable residency program information should be available to all applicants, medical schools and residency programs and at no cost to the applicants. </a:t>
            </a:r>
          </a:p>
          <a:p>
            <a:pPr marL="0" indent="0">
              <a:buNone/>
            </a:pPr>
            <a:r>
              <a:rPr lang="en-US" sz="2000" b="1" dirty="0"/>
              <a:t>Narrative description:</a:t>
            </a:r>
            <a:endParaRPr lang="en-US" sz="2000" dirty="0"/>
          </a:p>
          <a:p>
            <a:pPr marL="0" indent="0">
              <a:buNone/>
            </a:pPr>
            <a:r>
              <a:rPr lang="en-US" sz="2000" dirty="0"/>
              <a:t>Verifiable and trustworthy residency program information should be developed and made available in an easily accessible database to all applicants.  Information for the database should be directly collected and sources should be transparent.  Data must be searchable and allow for data analytics to help with program decision making (e.g., allowing applicants to input components of their individual application that results in programs with similar current residents). </a:t>
            </a:r>
          </a:p>
        </p:txBody>
      </p:sp>
    </p:spTree>
    <p:extLst>
      <p:ext uri="{BB962C8B-B14F-4D97-AF65-F5344CB8AC3E}">
        <p14:creationId xmlns:p14="http://schemas.microsoft.com/office/powerpoint/2010/main" val="2600005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1"/>
        <p:cNvGrpSpPr/>
        <p:nvPr/>
      </p:nvGrpSpPr>
      <p:grpSpPr>
        <a:xfrm>
          <a:off x="0" y="0"/>
          <a:ext cx="0" cy="0"/>
          <a:chOff x="0" y="0"/>
          <a:chExt cx="0" cy="0"/>
        </a:xfrm>
      </p:grpSpPr>
      <p:sp>
        <p:nvSpPr>
          <p:cNvPr id="162" name="Google Shape;162;p14"/>
          <p:cNvSpPr txBox="1">
            <a:spLocks noGrp="1"/>
          </p:cNvSpPr>
          <p:nvPr>
            <p:ph type="title"/>
          </p:nvPr>
        </p:nvSpPr>
        <p:spPr>
          <a:xfrm>
            <a:off x="1653363" y="365760"/>
            <a:ext cx="9367203" cy="1188720"/>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en-US" dirty="0"/>
              <a:t>Recommendation 21 </a:t>
            </a:r>
            <a:endParaRPr lang="en-US"/>
          </a:p>
        </p:txBody>
      </p:sp>
      <p:sp>
        <p:nvSpPr>
          <p:cNvPr id="104" name="Freeform: Shape 103">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6" name="Freeform: Shape 105">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8" name="Freeform: Shape 107">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3" name="Google Shape;163;p14"/>
          <p:cNvSpPr txBox="1">
            <a:spLocks noGrp="1"/>
          </p:cNvSpPr>
          <p:nvPr>
            <p:ph type="body" idx="1"/>
          </p:nvPr>
        </p:nvSpPr>
        <p:spPr>
          <a:xfrm>
            <a:off x="1653363" y="2176272"/>
            <a:ext cx="9367204" cy="4041648"/>
          </a:xfrm>
          <a:prstGeom prst="rect">
            <a:avLst/>
          </a:prstGeom>
        </p:spPr>
        <p:txBody>
          <a:bodyPr spcFirstLastPara="1" lIns="91425" tIns="45700" rIns="91425" bIns="45700" anchor="t" anchorCtr="0">
            <a:normAutofit/>
          </a:bodyPr>
          <a:lstStyle/>
          <a:p>
            <a:pPr marL="0" lvl="0" indent="0" rtl="0">
              <a:spcBef>
                <a:spcPts val="0"/>
              </a:spcBef>
              <a:spcAft>
                <a:spcPts val="0"/>
              </a:spcAft>
              <a:buClr>
                <a:schemeClr val="dk1"/>
              </a:buClr>
              <a:buSzPts val="2800"/>
              <a:buNone/>
            </a:pPr>
            <a:r>
              <a:rPr lang="en-US" sz="1800" b="1" dirty="0"/>
              <a:t>Recommendation:</a:t>
            </a:r>
            <a:endParaRPr lang="en-US" sz="1800" dirty="0"/>
          </a:p>
          <a:p>
            <a:pPr marL="0" lvl="0" indent="0">
              <a:buClr>
                <a:schemeClr val="dk1"/>
              </a:buClr>
              <a:buSzPts val="2000"/>
              <a:buNone/>
            </a:pPr>
            <a:r>
              <a:rPr lang="en-US" sz="1800" dirty="0"/>
              <a:t>Create a widely accessible, authoritative, reliable, and searchable dataset of characteristics of individuals who applied, interviewed, were ranked, and matched for each GME program/track to be used at no cost by applicants, and by their advisors. Sort data according to medical degree, demographics, geography, and other characteristics of interest.</a:t>
            </a:r>
          </a:p>
          <a:p>
            <a:pPr marL="0" lvl="0" indent="0">
              <a:buClr>
                <a:schemeClr val="dk1"/>
              </a:buClr>
              <a:buSzPts val="2000"/>
              <a:buNone/>
            </a:pPr>
            <a:r>
              <a:rPr lang="en-US" sz="1800" b="1" dirty="0"/>
              <a:t>Narrative description:</a:t>
            </a:r>
            <a:endParaRPr lang="en-US" sz="1800" dirty="0"/>
          </a:p>
          <a:p>
            <a:pPr marL="0" lvl="0" indent="0" rtl="0">
              <a:spcBef>
                <a:spcPts val="1000"/>
              </a:spcBef>
              <a:spcAft>
                <a:spcPts val="0"/>
              </a:spcAft>
              <a:buClr>
                <a:schemeClr val="dk1"/>
              </a:buClr>
              <a:buSzPts val="2000"/>
              <a:buNone/>
            </a:pPr>
            <a:r>
              <a:rPr lang="en-US" sz="1800" dirty="0"/>
              <a:t>The Residency Explorer tool currently allows applicants to compare their characteristics to those of recent residents attending each GME program. These data could be more robust by providing users with more detailed information about each program’s selection process. Each program’s interviewed or ranked applicants reflect the program’s desired characteristics more accurately than the small proportion of applicants the program matches. Applicants and advisors should be able to sort the information according to demographic and educational features that may significantly impact the likelihood of matching at a program (geography, scores, degree, visa status, etc.). </a:t>
            </a:r>
          </a:p>
        </p:txBody>
      </p:sp>
    </p:spTree>
    <p:extLst>
      <p:ext uri="{BB962C8B-B14F-4D97-AF65-F5344CB8AC3E}">
        <p14:creationId xmlns:p14="http://schemas.microsoft.com/office/powerpoint/2010/main" val="324914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9105-5308-E146-8BE4-FAF5DAD18C81}"/>
              </a:ext>
            </a:extLst>
          </p:cNvPr>
          <p:cNvSpPr>
            <a:spLocks noGrp="1"/>
          </p:cNvSpPr>
          <p:nvPr>
            <p:ph type="title"/>
          </p:nvPr>
        </p:nvSpPr>
        <p:spPr>
          <a:xfrm>
            <a:off x="804673" y="3320859"/>
            <a:ext cx="4524973" cy="2076333"/>
          </a:xfrm>
        </p:spPr>
        <p:txBody>
          <a:bodyPr vert="horz" lIns="91440" tIns="45720" rIns="91440" bIns="45720" rtlCol="0" anchor="t">
            <a:normAutofit/>
          </a:bodyPr>
          <a:lstStyle/>
          <a:p>
            <a:endParaRPr lang="en-US" sz="4800"/>
          </a:p>
        </p:txBody>
      </p:sp>
      <p:sp>
        <p:nvSpPr>
          <p:cNvPr id="14" name="Freeform: Shape 13">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Exclamation mark on a yellow background">
            <a:extLst>
              <a:ext uri="{FF2B5EF4-FFF2-40B4-BE49-F238E27FC236}">
                <a16:creationId xmlns:a16="http://schemas.microsoft.com/office/drawing/2014/main" id="{972D6CE7-7F03-4561-B679-32383DD58E86}"/>
              </a:ext>
            </a:extLst>
          </p:cNvPr>
          <p:cNvPicPr>
            <a:picLocks noChangeAspect="1"/>
          </p:cNvPicPr>
          <p:nvPr/>
        </p:nvPicPr>
        <p:blipFill rotWithShape="1">
          <a:blip r:embed="rId2"/>
          <a:srcRect l="19472" r="7218"/>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65136294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C5D98-5468-D746-A004-E680B4D1693E}"/>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dirty="0">
                <a:solidFill>
                  <a:schemeClr val="tx1"/>
                </a:solidFill>
                <a:latin typeface="+mj-lt"/>
                <a:ea typeface="+mj-ea"/>
                <a:cs typeface="+mj-cs"/>
              </a:rPr>
              <a:t>Interviewing</a:t>
            </a:r>
          </a:p>
        </p:txBody>
      </p:sp>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0145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53363" y="365760"/>
            <a:ext cx="9367203" cy="1188720"/>
          </a:xfrm>
        </p:spPr>
        <p:txBody>
          <a:bodyPr>
            <a:normAutofit/>
          </a:bodyPr>
          <a:lstStyle/>
          <a:p>
            <a:r>
              <a:rPr lang="en-US" dirty="0"/>
              <a:t>Recommendation 26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653363" y="1920240"/>
            <a:ext cx="9367204" cy="4407408"/>
          </a:xfrm>
        </p:spPr>
        <p:txBody>
          <a:bodyPr anchor="t">
            <a:noAutofit/>
          </a:bodyPr>
          <a:lstStyle/>
          <a:p>
            <a:pPr marL="0" indent="0">
              <a:buNone/>
            </a:pPr>
            <a:r>
              <a:rPr lang="en-US" sz="2000" b="1" dirty="0"/>
              <a:t>Recommendation:</a:t>
            </a:r>
            <a:endParaRPr lang="en-US" sz="2000" dirty="0"/>
          </a:p>
          <a:p>
            <a:pPr marL="0" indent="0">
              <a:buNone/>
            </a:pPr>
            <a:r>
              <a:rPr lang="en-US" sz="2000" dirty="0"/>
              <a:t>Interviewing should be virtual for the 2021-2022 residency recruitment season.  To ensure equity and fairness, there should be ongoing study of the impact and benefits of virtual interviewing as a permanent means of interviewing for residency. </a:t>
            </a:r>
          </a:p>
          <a:p>
            <a:pPr marL="0" indent="0">
              <a:buNone/>
            </a:pPr>
            <a:r>
              <a:rPr lang="en-US" sz="2000" b="1" dirty="0"/>
              <a:t>Narrative description:</a:t>
            </a:r>
            <a:endParaRPr lang="en-US" sz="2000" dirty="0"/>
          </a:p>
          <a:p>
            <a:pPr marL="0" indent="0">
              <a:buNone/>
            </a:pPr>
            <a:r>
              <a:rPr lang="en-US" sz="2000" dirty="0"/>
              <a:t>Virtual interviewing has been a phenomenal change to control applicant expenses.  With elimination of travel, students have been able to dedicate more time to their clinical education.  Due to the risk of inequity with hybrid interviewing (virtual and in person interviews occurring in the same year or same program) the committee recommends all interviews be conducted virtually for the 2021-2022 season.  The committee also recommends a thorough exploration of the data around virtual interviewing.  Candidate accessibility, equity, match rates, and attrition rates should be evaluated.  Residency program feedback from multiple types of residencies should be explored. In addition, rank order list deadlines separate in time for applicants and programs, to allow students to visit programs without pressure or influence on program rank lists should be explored.</a:t>
            </a:r>
          </a:p>
        </p:txBody>
      </p:sp>
    </p:spTree>
    <p:extLst>
      <p:ext uri="{BB962C8B-B14F-4D97-AF65-F5344CB8AC3E}">
        <p14:creationId xmlns:p14="http://schemas.microsoft.com/office/powerpoint/2010/main" val="2681758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9105-5308-E146-8BE4-FAF5DAD18C81}"/>
              </a:ext>
            </a:extLst>
          </p:cNvPr>
          <p:cNvSpPr>
            <a:spLocks noGrp="1"/>
          </p:cNvSpPr>
          <p:nvPr>
            <p:ph type="title"/>
          </p:nvPr>
        </p:nvSpPr>
        <p:spPr>
          <a:xfrm>
            <a:off x="804673" y="3320859"/>
            <a:ext cx="4524973" cy="2076333"/>
          </a:xfrm>
        </p:spPr>
        <p:txBody>
          <a:bodyPr vert="horz" lIns="91440" tIns="45720" rIns="91440" bIns="45720" rtlCol="0" anchor="t">
            <a:normAutofit/>
          </a:bodyPr>
          <a:lstStyle/>
          <a:p>
            <a:endParaRPr lang="en-US" sz="4800"/>
          </a:p>
        </p:txBody>
      </p:sp>
      <p:sp>
        <p:nvSpPr>
          <p:cNvPr id="14" name="Freeform: Shape 13">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Exclamation mark on a yellow background">
            <a:extLst>
              <a:ext uri="{FF2B5EF4-FFF2-40B4-BE49-F238E27FC236}">
                <a16:creationId xmlns:a16="http://schemas.microsoft.com/office/drawing/2014/main" id="{972D6CE7-7F03-4561-B679-32383DD58E86}"/>
              </a:ext>
            </a:extLst>
          </p:cNvPr>
          <p:cNvPicPr>
            <a:picLocks noChangeAspect="1"/>
          </p:cNvPicPr>
          <p:nvPr/>
        </p:nvPicPr>
        <p:blipFill rotWithShape="1">
          <a:blip r:embed="rId2"/>
          <a:srcRect l="19472" r="7218"/>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13717048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3"/>
        <p:cNvGrpSpPr/>
        <p:nvPr/>
      </p:nvGrpSpPr>
      <p:grpSpPr>
        <a:xfrm>
          <a:off x="0" y="0"/>
          <a:ext cx="0" cy="0"/>
          <a:chOff x="0" y="0"/>
          <a:chExt cx="0" cy="0"/>
        </a:xfrm>
      </p:grpSpPr>
      <p:sp>
        <p:nvSpPr>
          <p:cNvPr id="144" name="Google Shape;144;p11"/>
          <p:cNvSpPr txBox="1">
            <a:spLocks noGrp="1"/>
          </p:cNvSpPr>
          <p:nvPr>
            <p:ph type="title"/>
          </p:nvPr>
        </p:nvSpPr>
        <p:spPr>
          <a:xfrm>
            <a:off x="1653363" y="365760"/>
            <a:ext cx="9367203" cy="1188720"/>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en-US" dirty="0"/>
              <a:t>Recommendation 27</a:t>
            </a:r>
          </a:p>
        </p:txBody>
      </p:sp>
      <p:sp>
        <p:nvSpPr>
          <p:cNvPr id="86" name="Freeform: Shape 8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0" name="Freeform: Shape 8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1" name="Freeform: Shape 8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5" name="Google Shape;145;p11"/>
          <p:cNvSpPr txBox="1">
            <a:spLocks noGrp="1"/>
          </p:cNvSpPr>
          <p:nvPr>
            <p:ph type="body" idx="1"/>
          </p:nvPr>
        </p:nvSpPr>
        <p:spPr>
          <a:xfrm>
            <a:off x="1653363" y="2176272"/>
            <a:ext cx="9367204" cy="4041648"/>
          </a:xfrm>
          <a:prstGeom prst="rect">
            <a:avLst/>
          </a:prstGeom>
        </p:spPr>
        <p:txBody>
          <a:bodyPr spcFirstLastPara="1" lIns="91425" tIns="45700" rIns="91425" bIns="45700" anchor="t" anchorCtr="0">
            <a:normAutofit/>
          </a:bodyPr>
          <a:lstStyle/>
          <a:p>
            <a:pPr marL="0" lvl="0" indent="0" rtl="0">
              <a:spcBef>
                <a:spcPts val="0"/>
              </a:spcBef>
              <a:spcAft>
                <a:spcPts val="0"/>
              </a:spcAft>
              <a:buClr>
                <a:schemeClr val="dk1"/>
              </a:buClr>
              <a:buSzPts val="2800"/>
              <a:buNone/>
            </a:pPr>
            <a:r>
              <a:rPr lang="en-US" sz="2000" b="1" dirty="0"/>
              <a:t>Recommendation:</a:t>
            </a:r>
            <a:endParaRPr lang="en-US" sz="2000" dirty="0"/>
          </a:p>
          <a:p>
            <a:pPr marL="0" lvl="0" indent="0">
              <a:buClr>
                <a:schemeClr val="dk1"/>
              </a:buClr>
              <a:buSzPts val="2800"/>
              <a:buNone/>
            </a:pPr>
            <a:r>
              <a:rPr lang="en-US" sz="2000" dirty="0"/>
              <a:t>Implement a centralized process to facilitate evidence-based, specialty-specific limits on the number of interviews each applicant may attend. </a:t>
            </a:r>
          </a:p>
          <a:p>
            <a:pPr marL="0" lvl="0" indent="0" rtl="0">
              <a:spcBef>
                <a:spcPts val="1000"/>
              </a:spcBef>
              <a:spcAft>
                <a:spcPts val="0"/>
              </a:spcAft>
              <a:buClr>
                <a:schemeClr val="dk1"/>
              </a:buClr>
              <a:buSzPts val="2800"/>
              <a:buNone/>
            </a:pPr>
            <a:r>
              <a:rPr lang="en-US" sz="2000" b="1" dirty="0"/>
              <a:t>Narrative description:</a:t>
            </a:r>
            <a:endParaRPr lang="en-US" sz="2000" dirty="0"/>
          </a:p>
          <a:p>
            <a:pPr marL="0" lvl="0" indent="0" rtl="0">
              <a:spcBef>
                <a:spcPts val="1000"/>
              </a:spcBef>
              <a:spcAft>
                <a:spcPts val="0"/>
              </a:spcAft>
              <a:buClr>
                <a:schemeClr val="dk1"/>
              </a:buClr>
              <a:buSzPts val="2800"/>
              <a:buNone/>
            </a:pPr>
            <a:r>
              <a:rPr lang="en-US" sz="2000" dirty="0"/>
              <a:t>Identify evidence-based, specialty-specific interview caps, envisioned as the number of interviews an applicant attends within a specialty above which further interviews are not associated with significantly increased match rates, across all core applicant types. Standardize the interview offer, acceptance, and scheduling workflow. Create a centralized process to operationalize interview caps, which could include an interview ticket system or a single scheduling platform.</a:t>
            </a:r>
          </a:p>
        </p:txBody>
      </p:sp>
    </p:spTree>
    <p:extLst>
      <p:ext uri="{BB962C8B-B14F-4D97-AF65-F5344CB8AC3E}">
        <p14:creationId xmlns:p14="http://schemas.microsoft.com/office/powerpoint/2010/main" val="142367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9105-5308-E146-8BE4-FAF5DAD18C81}"/>
              </a:ext>
            </a:extLst>
          </p:cNvPr>
          <p:cNvSpPr>
            <a:spLocks noGrp="1"/>
          </p:cNvSpPr>
          <p:nvPr>
            <p:ph type="title"/>
          </p:nvPr>
        </p:nvSpPr>
        <p:spPr>
          <a:xfrm>
            <a:off x="804673" y="3320859"/>
            <a:ext cx="4524973" cy="2076333"/>
          </a:xfrm>
        </p:spPr>
        <p:txBody>
          <a:bodyPr vert="horz" lIns="91440" tIns="45720" rIns="91440" bIns="45720" rtlCol="0" anchor="t">
            <a:normAutofit/>
          </a:bodyPr>
          <a:lstStyle/>
          <a:p>
            <a:endParaRPr lang="en-US" sz="4800"/>
          </a:p>
        </p:txBody>
      </p:sp>
      <p:sp>
        <p:nvSpPr>
          <p:cNvPr id="14" name="Freeform: Shape 13">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Exclamation mark on a yellow background">
            <a:extLst>
              <a:ext uri="{FF2B5EF4-FFF2-40B4-BE49-F238E27FC236}">
                <a16:creationId xmlns:a16="http://schemas.microsoft.com/office/drawing/2014/main" id="{972D6CE7-7F03-4561-B679-32383DD58E86}"/>
              </a:ext>
            </a:extLst>
          </p:cNvPr>
          <p:cNvPicPr>
            <a:picLocks noChangeAspect="1"/>
          </p:cNvPicPr>
          <p:nvPr/>
        </p:nvPicPr>
        <p:blipFill rotWithShape="1">
          <a:blip r:embed="rId2"/>
          <a:srcRect l="19472" r="7218"/>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847841893"/>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CEF2B-C74F-2949-974A-7071482C6E37}"/>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dirty="0">
                <a:solidFill>
                  <a:schemeClr val="tx1"/>
                </a:solidFill>
                <a:latin typeface="+mj-lt"/>
                <a:ea typeface="+mj-ea"/>
                <a:cs typeface="+mj-cs"/>
              </a:rPr>
              <a:t>Matching Process</a:t>
            </a:r>
          </a:p>
        </p:txBody>
      </p:sp>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2120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1653363" y="365760"/>
            <a:ext cx="9367203" cy="1188720"/>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en-US" dirty="0"/>
              <a:t>Recommendation 28</a:t>
            </a:r>
            <a:endParaRPr lang="en-US"/>
          </a:p>
        </p:txBody>
      </p:sp>
      <p:sp>
        <p:nvSpPr>
          <p:cNvPr id="132" name="Freeform: Shape 131">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4" name="Freeform: Shape 133">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6" name="Freeform: Shape 135">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7" name="Google Shape;127;p8"/>
          <p:cNvSpPr txBox="1">
            <a:spLocks noGrp="1"/>
          </p:cNvSpPr>
          <p:nvPr>
            <p:ph type="body" idx="1"/>
          </p:nvPr>
        </p:nvSpPr>
        <p:spPr>
          <a:xfrm>
            <a:off x="1653363" y="2116836"/>
            <a:ext cx="9367204" cy="4315968"/>
          </a:xfrm>
          <a:prstGeom prst="rect">
            <a:avLst/>
          </a:prstGeom>
        </p:spPr>
        <p:txBody>
          <a:bodyPr spcFirstLastPara="1" lIns="91425" tIns="45700" rIns="91425" bIns="45700" anchor="t" anchorCtr="0">
            <a:noAutofit/>
          </a:bodyPr>
          <a:lstStyle/>
          <a:p>
            <a:pPr marL="0" lvl="0" indent="0" rtl="0">
              <a:spcBef>
                <a:spcPts val="0"/>
              </a:spcBef>
              <a:spcAft>
                <a:spcPts val="0"/>
              </a:spcAft>
              <a:buClr>
                <a:schemeClr val="dk1"/>
              </a:buClr>
              <a:buSzPts val="2800"/>
              <a:buNone/>
            </a:pPr>
            <a:r>
              <a:rPr lang="en-US" sz="2000" b="1" dirty="0"/>
              <a:t>Recommendation:</a:t>
            </a:r>
            <a:endParaRPr lang="en-US" sz="2000" dirty="0"/>
          </a:p>
          <a:p>
            <a:pPr marL="0" lvl="0" indent="0">
              <a:buSzPts val="2800"/>
              <a:buNone/>
            </a:pPr>
            <a:r>
              <a:rPr lang="en-US" sz="2000" dirty="0"/>
              <a:t>To promote holistic review and efficiency, utilize the best available modeling and data to redesign the mechanics of the residency application process. The redesigned process– such as an optional early decision application cycle and binding match—must reduce application numbers while concentrating applicants at programs where mutual interest is high. </a:t>
            </a:r>
          </a:p>
        </p:txBody>
      </p:sp>
    </p:spTree>
    <p:extLst>
      <p:ext uri="{BB962C8B-B14F-4D97-AF65-F5344CB8AC3E}">
        <p14:creationId xmlns:p14="http://schemas.microsoft.com/office/powerpoint/2010/main" val="1439146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7CB8-35BE-FA4D-93A2-F4A5D4DB638A}"/>
              </a:ext>
            </a:extLst>
          </p:cNvPr>
          <p:cNvSpPr>
            <a:spLocks noGrp="1"/>
          </p:cNvSpPr>
          <p:nvPr>
            <p:ph type="title"/>
          </p:nvPr>
        </p:nvSpPr>
        <p:spPr>
          <a:xfrm>
            <a:off x="1653363" y="365760"/>
            <a:ext cx="9367203" cy="1188720"/>
          </a:xfrm>
        </p:spPr>
        <p:txBody>
          <a:bodyPr>
            <a:normAutofit/>
          </a:bodyPr>
          <a:lstStyle/>
          <a:p>
            <a:r>
              <a:rPr lang="en-US" dirty="0"/>
              <a:t>UGRC </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4843D9E-17A0-2F48-8F2B-CCC87297817B}"/>
              </a:ext>
            </a:extLst>
          </p:cNvPr>
          <p:cNvSpPr>
            <a:spLocks noGrp="1"/>
          </p:cNvSpPr>
          <p:nvPr>
            <p:ph idx="1"/>
          </p:nvPr>
        </p:nvSpPr>
        <p:spPr>
          <a:xfrm>
            <a:off x="1653363" y="2176272"/>
            <a:ext cx="9367204" cy="4041648"/>
          </a:xfrm>
        </p:spPr>
        <p:txBody>
          <a:bodyPr anchor="t">
            <a:normAutofit/>
          </a:bodyPr>
          <a:lstStyle/>
          <a:p>
            <a:r>
              <a:rPr lang="en-US" sz="2000"/>
              <a:t>30 total members, individual and organizational: representation across the UME-GME transition, includes medical students, resident physicians, and public members  </a:t>
            </a:r>
          </a:p>
          <a:p>
            <a:r>
              <a:rPr lang="en-US" sz="2000"/>
              <a:t>Two co-chairs:  one UME/GME individual representative and other organizational </a:t>
            </a:r>
          </a:p>
          <a:p>
            <a:r>
              <a:rPr lang="en-US" sz="2000"/>
              <a:t>Five Work Groups</a:t>
            </a:r>
          </a:p>
          <a:p>
            <a:pPr lvl="1"/>
            <a:r>
              <a:rPr lang="en-US" sz="2000"/>
              <a:t>Ensuring Residency Readiness</a:t>
            </a:r>
          </a:p>
          <a:p>
            <a:pPr lvl="1"/>
            <a:r>
              <a:rPr lang="en-US" sz="2000"/>
              <a:t>Mechanics of the Application/Selection Process from the UME Perspective</a:t>
            </a:r>
          </a:p>
          <a:p>
            <a:pPr lvl="1"/>
            <a:r>
              <a:rPr lang="en-US" sz="2000"/>
              <a:t>Mechanics of the Application/Selection Process form the GME Perspective</a:t>
            </a:r>
          </a:p>
          <a:p>
            <a:pPr lvl="1"/>
            <a:r>
              <a:rPr lang="en-US" sz="2000"/>
              <a:t>Post-Match Optimization </a:t>
            </a:r>
          </a:p>
          <a:p>
            <a:pPr lvl="1"/>
            <a:r>
              <a:rPr lang="en-US" sz="2000"/>
              <a:t>DEI</a:t>
            </a:r>
          </a:p>
          <a:p>
            <a:r>
              <a:rPr lang="en-US" sz="2000"/>
              <a:t>Coalition Staff Support </a:t>
            </a:r>
          </a:p>
          <a:p>
            <a:endParaRPr lang="en-US" sz="2000"/>
          </a:p>
        </p:txBody>
      </p:sp>
    </p:spTree>
    <p:extLst>
      <p:ext uri="{BB962C8B-B14F-4D97-AF65-F5344CB8AC3E}">
        <p14:creationId xmlns:p14="http://schemas.microsoft.com/office/powerpoint/2010/main" val="908824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1653363" y="365760"/>
            <a:ext cx="9367203" cy="1188720"/>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en-US" dirty="0"/>
              <a:t>Recommendation 28</a:t>
            </a:r>
          </a:p>
        </p:txBody>
      </p:sp>
      <p:sp>
        <p:nvSpPr>
          <p:cNvPr id="132" name="Freeform: Shape 131">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4" name="Freeform: Shape 133">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6" name="Freeform: Shape 135">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7" name="Google Shape;127;p8"/>
          <p:cNvSpPr txBox="1">
            <a:spLocks noGrp="1"/>
          </p:cNvSpPr>
          <p:nvPr>
            <p:ph type="body" idx="1"/>
          </p:nvPr>
        </p:nvSpPr>
        <p:spPr>
          <a:xfrm>
            <a:off x="1653363" y="1578685"/>
            <a:ext cx="9367204" cy="4315968"/>
          </a:xfrm>
          <a:prstGeom prst="rect">
            <a:avLst/>
          </a:prstGeom>
        </p:spPr>
        <p:txBody>
          <a:bodyPr spcFirstLastPara="1" lIns="91425" tIns="45700" rIns="91425" bIns="45700" anchor="t" anchorCtr="0">
            <a:noAutofit/>
          </a:bodyPr>
          <a:lstStyle/>
          <a:p>
            <a:pPr marL="0" lvl="0" indent="0">
              <a:buSzPts val="2800"/>
              <a:buNone/>
            </a:pPr>
            <a:r>
              <a:rPr lang="en-US" sz="1800" b="1" dirty="0"/>
              <a:t>Narrative description:</a:t>
            </a:r>
            <a:endParaRPr lang="en-US" sz="1800" dirty="0"/>
          </a:p>
          <a:p>
            <a:pPr marL="0" lvl="0" indent="0">
              <a:buNone/>
            </a:pPr>
            <a:r>
              <a:rPr lang="en-US" sz="1800" dirty="0"/>
              <a:t>Application inflation is a root cause of the current dysfunction in the UME-GME transition. The current high cost of the application process (to applicants and program directors) does not serve the public good. The 2020 NRMP program director survey found that only 49% of applications received an in-depth review. An unread application represents wasted cost to the applicants and doubling the resources available for review is not practical. Optimal career advising may not be sufficient to reduce application numbers in the context of a very high stakes process. Despite increased transparency in characteristics of matched applicants, the number of applications per applicant continues to rise. Following careful review of all available data and modeling information, one of several potential options must be taken to reduce the number of applications submitted per position. Outcomes must be carefully monitored. For example, a new optional “early decision” application cycle and binding match is envisioned where applicants may apply in only one specialty and application numbers and available positions are constrained. An iterative, continuous quality improvement approach is envisioned that begins relatively conservatively and is adjusted annually as needed based on process and outcome measures (i.e., stakeholder experience, match rate, rank list position to match for both applicants and programs, equity for underrepresented groups and programs). An early match may be preferable to other interventions, especially if a conservative initial approach is used, to limit legal challenges and impact on special populations. Additionally, information from Canada, which already utilizes two application cycles, and the ongoing Ob/Gyn pilot could inform implementation. </a:t>
            </a:r>
          </a:p>
        </p:txBody>
      </p:sp>
    </p:spTree>
    <p:extLst>
      <p:ext uri="{BB962C8B-B14F-4D97-AF65-F5344CB8AC3E}">
        <p14:creationId xmlns:p14="http://schemas.microsoft.com/office/powerpoint/2010/main" val="2653652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9105-5308-E146-8BE4-FAF5DAD18C81}"/>
              </a:ext>
            </a:extLst>
          </p:cNvPr>
          <p:cNvSpPr>
            <a:spLocks noGrp="1"/>
          </p:cNvSpPr>
          <p:nvPr>
            <p:ph type="title"/>
          </p:nvPr>
        </p:nvSpPr>
        <p:spPr>
          <a:xfrm>
            <a:off x="804673" y="3320859"/>
            <a:ext cx="4524973" cy="2076333"/>
          </a:xfrm>
        </p:spPr>
        <p:txBody>
          <a:bodyPr vert="horz" lIns="91440" tIns="45720" rIns="91440" bIns="45720" rtlCol="0" anchor="t">
            <a:normAutofit/>
          </a:bodyPr>
          <a:lstStyle/>
          <a:p>
            <a:endParaRPr lang="en-US" sz="4800"/>
          </a:p>
        </p:txBody>
      </p:sp>
      <p:sp>
        <p:nvSpPr>
          <p:cNvPr id="14" name="Freeform: Shape 13">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Exclamation mark on a yellow background">
            <a:extLst>
              <a:ext uri="{FF2B5EF4-FFF2-40B4-BE49-F238E27FC236}">
                <a16:creationId xmlns:a16="http://schemas.microsoft.com/office/drawing/2014/main" id="{972D6CE7-7F03-4561-B679-32383DD58E86}"/>
              </a:ext>
            </a:extLst>
          </p:cNvPr>
          <p:cNvPicPr>
            <a:picLocks noChangeAspect="1"/>
          </p:cNvPicPr>
          <p:nvPr/>
        </p:nvPicPr>
        <p:blipFill rotWithShape="1">
          <a:blip r:embed="rId2"/>
          <a:srcRect l="19472" r="7218"/>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2885684044"/>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DE2CD-9E73-4944-8B12-2A8A5AF5A8CB}"/>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dirty="0">
                <a:solidFill>
                  <a:schemeClr val="tx1"/>
                </a:solidFill>
                <a:latin typeface="+mj-lt"/>
                <a:ea typeface="+mj-ea"/>
                <a:cs typeface="+mj-cs"/>
              </a:rPr>
              <a:t>Post-Match Transition to Residency</a:t>
            </a:r>
          </a:p>
        </p:txBody>
      </p:sp>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122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53363" y="365760"/>
            <a:ext cx="9367203" cy="1188720"/>
          </a:xfrm>
        </p:spPr>
        <p:txBody>
          <a:bodyPr>
            <a:normAutofit/>
          </a:bodyPr>
          <a:lstStyle/>
          <a:p>
            <a:r>
              <a:rPr lang="en-US" dirty="0"/>
              <a:t>Recommendation 35</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653363" y="2176272"/>
            <a:ext cx="9367204" cy="4041648"/>
          </a:xfrm>
        </p:spPr>
        <p:txBody>
          <a:bodyPr anchor="t">
            <a:normAutofit/>
          </a:bodyPr>
          <a:lstStyle/>
          <a:p>
            <a:pPr marL="0" indent="0">
              <a:buNone/>
            </a:pPr>
            <a:r>
              <a:rPr lang="en-US" sz="2000" b="1" dirty="0"/>
              <a:t>Recommendation:</a:t>
            </a:r>
          </a:p>
          <a:p>
            <a:pPr marL="0" indent="0">
              <a:buNone/>
            </a:pPr>
            <a:r>
              <a:rPr lang="en-US" sz="2000" dirty="0"/>
              <a:t>A specialty-specific formative competency-based assessment that informs the learner’s individualized learning plan (ILP) must be performed for all learners as a baseline at the start of internship.</a:t>
            </a:r>
          </a:p>
        </p:txBody>
      </p:sp>
    </p:spTree>
    <p:extLst>
      <p:ext uri="{BB962C8B-B14F-4D97-AF65-F5344CB8AC3E}">
        <p14:creationId xmlns:p14="http://schemas.microsoft.com/office/powerpoint/2010/main" val="3233490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E0F5-10C4-3041-911A-2C7519E28F67}"/>
              </a:ext>
            </a:extLst>
          </p:cNvPr>
          <p:cNvSpPr>
            <a:spLocks noGrp="1"/>
          </p:cNvSpPr>
          <p:nvPr>
            <p:ph type="title"/>
          </p:nvPr>
        </p:nvSpPr>
        <p:spPr>
          <a:xfrm>
            <a:off x="1653363" y="365760"/>
            <a:ext cx="9367203" cy="1188720"/>
          </a:xfrm>
        </p:spPr>
        <p:txBody>
          <a:bodyPr>
            <a:normAutofit/>
          </a:bodyPr>
          <a:lstStyle/>
          <a:p>
            <a:r>
              <a:rPr lang="en-US" dirty="0"/>
              <a:t>Recommendation 35</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BDA0AE7-6261-0646-8F5D-583BC4CB08AD}"/>
              </a:ext>
            </a:extLst>
          </p:cNvPr>
          <p:cNvSpPr>
            <a:spLocks noGrp="1"/>
          </p:cNvSpPr>
          <p:nvPr>
            <p:ph idx="1"/>
          </p:nvPr>
        </p:nvSpPr>
        <p:spPr>
          <a:xfrm>
            <a:off x="1653363" y="2176272"/>
            <a:ext cx="9367204" cy="4041648"/>
          </a:xfrm>
        </p:spPr>
        <p:txBody>
          <a:bodyPr anchor="t">
            <a:normAutofit fontScale="92500" lnSpcReduction="10000"/>
          </a:bodyPr>
          <a:lstStyle/>
          <a:p>
            <a:pPr marL="0" indent="0">
              <a:buNone/>
            </a:pPr>
            <a:r>
              <a:rPr lang="en-US" sz="1900" b="1" dirty="0"/>
              <a:t>Narrative description:</a:t>
            </a:r>
            <a:endParaRPr lang="en-US" sz="1900" dirty="0"/>
          </a:p>
          <a:p>
            <a:pPr marL="0" indent="0">
              <a:buNone/>
            </a:pPr>
            <a:r>
              <a:rPr lang="en-US" sz="1900" dirty="0"/>
              <a:t>An assessment of learner competency must be deployed at the start of internship to assess the competencies outside of medical knowledge in a discipline-specific manner.  This assessment piece should be managed by the GME side to ensure authentic assessment and to provide feedback to UME agencies.  This assessment must incorporate the 5 specialty milestone domains other than medical knowledge. This assessment might be developed by specialty boards, specialty societies, or other organized bodies. Cost to students must be minimized. </a:t>
            </a:r>
          </a:p>
          <a:p>
            <a:pPr marL="0" indent="0">
              <a:buNone/>
            </a:pPr>
            <a:r>
              <a:rPr lang="en-US" sz="1900" dirty="0"/>
              <a:t>This is envisioned as an “In-Training Examination” experience for early in internship that is based on the other 5 competencies, rather than just medical knowledge.  The time for this ITE-like experience should be protected in orientation, and the feedback should be formative like most programs manage the results of the written tests. </a:t>
            </a:r>
          </a:p>
          <a:p>
            <a:pPr marL="0" indent="0">
              <a:buNone/>
            </a:pPr>
            <a:r>
              <a:rPr lang="en-US" sz="1900" dirty="0"/>
              <a:t>This assessment might be in the authentic workplace and based on direct observation or might   be accomplished as an Objective Structured Clinical Exam. </a:t>
            </a:r>
          </a:p>
          <a:p>
            <a:pPr marL="0" indent="0">
              <a:buNone/>
            </a:pPr>
            <a:r>
              <a:rPr lang="en-US" sz="1900" dirty="0"/>
              <a:t>This assessment should inform the learner’s ILP and set the stage for the work of the clinical   competency committee of the program. </a:t>
            </a:r>
          </a:p>
          <a:p>
            <a:endParaRPr lang="en-US" sz="1500" dirty="0"/>
          </a:p>
          <a:p>
            <a:endParaRPr lang="en-US" sz="1500" dirty="0"/>
          </a:p>
        </p:txBody>
      </p:sp>
    </p:spTree>
    <p:extLst>
      <p:ext uri="{BB962C8B-B14F-4D97-AF65-F5344CB8AC3E}">
        <p14:creationId xmlns:p14="http://schemas.microsoft.com/office/powerpoint/2010/main" val="1559176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9105-5308-E146-8BE4-FAF5DAD18C81}"/>
              </a:ext>
            </a:extLst>
          </p:cNvPr>
          <p:cNvSpPr>
            <a:spLocks noGrp="1"/>
          </p:cNvSpPr>
          <p:nvPr>
            <p:ph type="title"/>
          </p:nvPr>
        </p:nvSpPr>
        <p:spPr>
          <a:xfrm>
            <a:off x="804673" y="3320859"/>
            <a:ext cx="4524973" cy="2076333"/>
          </a:xfrm>
        </p:spPr>
        <p:txBody>
          <a:bodyPr vert="horz" lIns="91440" tIns="45720" rIns="91440" bIns="45720" rtlCol="0" anchor="t">
            <a:normAutofit/>
          </a:bodyPr>
          <a:lstStyle/>
          <a:p>
            <a:endParaRPr lang="en-US" sz="4800"/>
          </a:p>
        </p:txBody>
      </p:sp>
      <p:sp>
        <p:nvSpPr>
          <p:cNvPr id="14" name="Freeform: Shape 13">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Exclamation mark on a yellow background">
            <a:extLst>
              <a:ext uri="{FF2B5EF4-FFF2-40B4-BE49-F238E27FC236}">
                <a16:creationId xmlns:a16="http://schemas.microsoft.com/office/drawing/2014/main" id="{972D6CE7-7F03-4561-B679-32383DD58E86}"/>
              </a:ext>
            </a:extLst>
          </p:cNvPr>
          <p:cNvPicPr>
            <a:picLocks noChangeAspect="1"/>
          </p:cNvPicPr>
          <p:nvPr/>
        </p:nvPicPr>
        <p:blipFill rotWithShape="1">
          <a:blip r:embed="rId2"/>
          <a:srcRect l="19472" r="7218"/>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2202935006"/>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C587F-972C-4B48-9EAB-66AB788E6066}"/>
              </a:ext>
            </a:extLst>
          </p:cNvPr>
          <p:cNvSpPr>
            <a:spLocks noGrp="1"/>
          </p:cNvSpPr>
          <p:nvPr>
            <p:ph type="title"/>
          </p:nvPr>
        </p:nvSpPr>
        <p:spPr>
          <a:xfrm>
            <a:off x="1653363" y="365760"/>
            <a:ext cx="9367203" cy="1188720"/>
          </a:xfrm>
        </p:spPr>
        <p:txBody>
          <a:bodyPr>
            <a:normAutofit/>
          </a:bodyPr>
          <a:lstStyle/>
          <a:p>
            <a:r>
              <a:rPr lang="en-US" dirty="0"/>
              <a:t>UGRC Upcoming Timeline</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947DFF2-A255-384D-BBF0-24525EDADB3D}"/>
              </a:ext>
            </a:extLst>
          </p:cNvPr>
          <p:cNvSpPr>
            <a:spLocks noGrp="1"/>
          </p:cNvSpPr>
          <p:nvPr>
            <p:ph idx="1"/>
          </p:nvPr>
        </p:nvSpPr>
        <p:spPr>
          <a:xfrm>
            <a:off x="1653363" y="1920240"/>
            <a:ext cx="9367204" cy="4572000"/>
          </a:xfrm>
        </p:spPr>
        <p:txBody>
          <a:bodyPr anchor="t">
            <a:normAutofit fontScale="92500" lnSpcReduction="20000"/>
          </a:bodyPr>
          <a:lstStyle/>
          <a:p>
            <a:pPr marL="0" indent="0">
              <a:buNone/>
            </a:pPr>
            <a:endParaRPr lang="en-US" sz="2400" dirty="0"/>
          </a:p>
          <a:p>
            <a:r>
              <a:rPr lang="en-US" sz="2400" dirty="0"/>
              <a:t>April 19:  Presentation of Recommendations to Coalition</a:t>
            </a:r>
          </a:p>
          <a:p>
            <a:endParaRPr lang="en-US" sz="2400" dirty="0"/>
          </a:p>
          <a:p>
            <a:r>
              <a:rPr lang="en-US" sz="2400" dirty="0">
                <a:highlight>
                  <a:srgbClr val="FFFF00"/>
                </a:highlight>
              </a:rPr>
              <a:t>April 26:  Release Public Comment survey: </a:t>
            </a:r>
            <a:r>
              <a:rPr lang="en-US" sz="2400" b="1" dirty="0" err="1">
                <a:highlight>
                  <a:srgbClr val="FFFF00"/>
                </a:highlight>
              </a:rPr>
              <a:t>www.physicianaccountability.org</a:t>
            </a:r>
            <a:endParaRPr lang="en-US" sz="2400" b="1" dirty="0">
              <a:highlight>
                <a:srgbClr val="FFFF00"/>
              </a:highlight>
            </a:endParaRPr>
          </a:p>
          <a:p>
            <a:pPr marL="0" indent="0">
              <a:buNone/>
            </a:pPr>
            <a:endParaRPr lang="en-US" sz="2400" dirty="0"/>
          </a:p>
          <a:p>
            <a:r>
              <a:rPr lang="en-US" sz="2400" dirty="0">
                <a:highlight>
                  <a:srgbClr val="FFFF00"/>
                </a:highlight>
              </a:rPr>
              <a:t>May 26:  Public Comment survey closes</a:t>
            </a:r>
          </a:p>
          <a:p>
            <a:endParaRPr lang="en-US" sz="2400" dirty="0"/>
          </a:p>
          <a:p>
            <a:r>
              <a:rPr lang="en-US" sz="2400" dirty="0"/>
              <a:t>June 17-18:  UGRC final meeting to discuss Coalition and Stakeholder feedback </a:t>
            </a:r>
          </a:p>
          <a:p>
            <a:endParaRPr lang="en-US" sz="2400" dirty="0"/>
          </a:p>
          <a:p>
            <a:r>
              <a:rPr lang="en-US" sz="2400" dirty="0"/>
              <a:t>June 30:  UGRC Final Report</a:t>
            </a:r>
          </a:p>
          <a:p>
            <a:endParaRPr lang="en-US" sz="2400" dirty="0"/>
          </a:p>
          <a:p>
            <a:r>
              <a:rPr lang="en-US" sz="2400" dirty="0"/>
              <a:t>July 2021: Special Session of the Coalition </a:t>
            </a:r>
          </a:p>
          <a:p>
            <a:endParaRPr lang="en-US" sz="1500" dirty="0"/>
          </a:p>
          <a:p>
            <a:endParaRPr lang="en-US" sz="1500" dirty="0"/>
          </a:p>
        </p:txBody>
      </p:sp>
    </p:spTree>
    <p:extLst>
      <p:ext uri="{BB962C8B-B14F-4D97-AF65-F5344CB8AC3E}">
        <p14:creationId xmlns:p14="http://schemas.microsoft.com/office/powerpoint/2010/main" val="412508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CEF31-5272-4343-95FF-74EAE055B04B}"/>
              </a:ext>
            </a:extLst>
          </p:cNvPr>
          <p:cNvSpPr>
            <a:spLocks noGrp="1"/>
          </p:cNvSpPr>
          <p:nvPr>
            <p:ph type="title"/>
          </p:nvPr>
        </p:nvSpPr>
        <p:spPr>
          <a:xfrm>
            <a:off x="1764100" y="393191"/>
            <a:ext cx="9367203" cy="1188720"/>
          </a:xfrm>
        </p:spPr>
        <p:txBody>
          <a:bodyPr>
            <a:normAutofit fontScale="90000"/>
          </a:bodyPr>
          <a:lstStyle/>
          <a:p>
            <a:r>
              <a:rPr lang="en-US" sz="3700" dirty="0"/>
              <a:t>Charge to the UGRC: Recommend solutions to identified challenges in the UME-GME transition</a:t>
            </a:r>
            <a:br>
              <a:rPr lang="en-US" sz="3700" dirty="0"/>
            </a:br>
            <a:endParaRPr lang="en-US" sz="3700"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40117C4-81C1-9647-A871-61AB8373A0DC}"/>
              </a:ext>
            </a:extLst>
          </p:cNvPr>
          <p:cNvSpPr>
            <a:spLocks noGrp="1"/>
          </p:cNvSpPr>
          <p:nvPr>
            <p:ph idx="1"/>
          </p:nvPr>
        </p:nvSpPr>
        <p:spPr>
          <a:xfrm>
            <a:off x="1600608" y="2352118"/>
            <a:ext cx="9882145" cy="4224528"/>
          </a:xfrm>
        </p:spPr>
        <p:txBody>
          <a:bodyPr anchor="t">
            <a:normAutofit/>
          </a:bodyPr>
          <a:lstStyle/>
          <a:p>
            <a:r>
              <a:rPr lang="en-US" sz="2400" dirty="0"/>
              <a:t>Long-standing, well known challenges that are highly resistant to change</a:t>
            </a:r>
          </a:p>
          <a:p>
            <a:pPr lvl="1"/>
            <a:r>
              <a:rPr lang="en-US" sz="2000" dirty="0"/>
              <a:t>Situation has worsened due to more learners and many more applications per learner</a:t>
            </a:r>
          </a:p>
          <a:p>
            <a:pPr lvl="1"/>
            <a:r>
              <a:rPr lang="en-US" sz="2000" dirty="0"/>
              <a:t>No entity has oversight </a:t>
            </a:r>
            <a:r>
              <a:rPr lang="en-US" sz="2000" dirty="0">
                <a:sym typeface="Wingdings" panose="05000000000000000000" pitchFamily="2" charset="2"/>
              </a:rPr>
              <a:t> many responsible but no group empowered to bring change</a:t>
            </a:r>
            <a:endParaRPr lang="en-US" sz="2000" dirty="0"/>
          </a:p>
          <a:p>
            <a:r>
              <a:rPr lang="en-US" sz="2400" dirty="0"/>
              <a:t>Complex ecosystem: far more than applying, interviewing, and matching </a:t>
            </a:r>
          </a:p>
          <a:p>
            <a:pPr lvl="1"/>
            <a:r>
              <a:rPr lang="en-US" sz="2000" dirty="0"/>
              <a:t>Starts in pre-clinical years and ends several months after residency has started</a:t>
            </a:r>
          </a:p>
          <a:p>
            <a:pPr lvl="1"/>
            <a:r>
              <a:rPr lang="en-US" sz="2000" dirty="0"/>
              <a:t>Requires better use of the final year in school to optimally prepare for patient care  </a:t>
            </a:r>
          </a:p>
          <a:p>
            <a:r>
              <a:rPr lang="en-US" sz="2400" dirty="0"/>
              <a:t>Systematic and deliberate process used in generating recommendations</a:t>
            </a:r>
          </a:p>
          <a:p>
            <a:pPr lvl="1"/>
            <a:r>
              <a:rPr lang="en-US" sz="2000" dirty="0"/>
              <a:t>UGRC envisioned a harmonized ideal state and performed root cause analyses </a:t>
            </a:r>
          </a:p>
          <a:p>
            <a:pPr lvl="1"/>
            <a:r>
              <a:rPr lang="en-US" sz="2000" dirty="0"/>
              <a:t>Deliberately took time to level set the committee and engage with stakeholders </a:t>
            </a:r>
          </a:p>
          <a:p>
            <a:pPr lvl="1"/>
            <a:r>
              <a:rPr lang="en-US" sz="2000" dirty="0"/>
              <a:t>Sought solutions from peer-reviewed literature as well as from the community</a:t>
            </a:r>
          </a:p>
        </p:txBody>
      </p:sp>
    </p:spTree>
    <p:extLst>
      <p:ext uri="{BB962C8B-B14F-4D97-AF65-F5344CB8AC3E}">
        <p14:creationId xmlns:p14="http://schemas.microsoft.com/office/powerpoint/2010/main" val="293954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CEF31-5272-4343-95FF-74EAE055B04B}"/>
              </a:ext>
            </a:extLst>
          </p:cNvPr>
          <p:cNvSpPr>
            <a:spLocks noGrp="1"/>
          </p:cNvSpPr>
          <p:nvPr>
            <p:ph type="title"/>
          </p:nvPr>
        </p:nvSpPr>
        <p:spPr>
          <a:xfrm>
            <a:off x="1653363" y="365760"/>
            <a:ext cx="9367203" cy="1188720"/>
          </a:xfrm>
        </p:spPr>
        <p:txBody>
          <a:bodyPr>
            <a:normAutofit/>
          </a:bodyPr>
          <a:lstStyle/>
          <a:p>
            <a:r>
              <a:rPr lang="en-US" sz="3700"/>
              <a:t>Intro:  UGRC Thematic and Narrative Recommendations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40117C4-81C1-9647-A871-61AB8373A0DC}"/>
              </a:ext>
            </a:extLst>
          </p:cNvPr>
          <p:cNvSpPr>
            <a:spLocks noGrp="1"/>
          </p:cNvSpPr>
          <p:nvPr>
            <p:ph idx="1"/>
          </p:nvPr>
        </p:nvSpPr>
        <p:spPr>
          <a:xfrm>
            <a:off x="1653363" y="2176272"/>
            <a:ext cx="9367204" cy="4041648"/>
          </a:xfrm>
        </p:spPr>
        <p:txBody>
          <a:bodyPr anchor="t">
            <a:normAutofit/>
          </a:bodyPr>
          <a:lstStyle/>
          <a:p>
            <a:r>
              <a:rPr lang="en-US" sz="2200" dirty="0"/>
              <a:t>Recommendations, narrative descriptions, and granular examples </a:t>
            </a:r>
          </a:p>
          <a:p>
            <a:r>
              <a:rPr lang="en-US" sz="2200" dirty="0"/>
              <a:t>42 adopted recommendations: all exceeded a super-majority threshold of 67% </a:t>
            </a:r>
          </a:p>
          <a:p>
            <a:r>
              <a:rPr lang="en-US" sz="2200" dirty="0"/>
              <a:t>Three distinct phenotypes: transactional, investigational, and transformational</a:t>
            </a:r>
          </a:p>
          <a:p>
            <a:r>
              <a:rPr lang="en-US" sz="2200" dirty="0"/>
              <a:t>Future steps will examine the possibility of linking some recommendations</a:t>
            </a:r>
          </a:p>
          <a:p>
            <a:r>
              <a:rPr lang="en-US" sz="2200" dirty="0"/>
              <a:t>Emphasis was placed on improving communication, transparency, and the wellbeing of all involved in the transition</a:t>
            </a:r>
          </a:p>
          <a:p>
            <a:r>
              <a:rPr lang="en-US" sz="2200" dirty="0"/>
              <a:t>The cross-cutting themes of diversity/equity/inclusion, specialty specific considerations, wellbeing, and especially the public good were paramount throughout the process</a:t>
            </a:r>
          </a:p>
          <a:p>
            <a:r>
              <a:rPr lang="en-US" sz="2200" dirty="0"/>
              <a:t>Stakeholder input continues to be highly valued</a:t>
            </a:r>
          </a:p>
          <a:p>
            <a:endParaRPr lang="en-US" sz="2200" dirty="0"/>
          </a:p>
          <a:p>
            <a:endParaRPr lang="en-US" sz="2200" dirty="0"/>
          </a:p>
        </p:txBody>
      </p:sp>
    </p:spTree>
    <p:extLst>
      <p:ext uri="{BB962C8B-B14F-4D97-AF65-F5344CB8AC3E}">
        <p14:creationId xmlns:p14="http://schemas.microsoft.com/office/powerpoint/2010/main" val="991746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2D3C4-CECD-C74E-BC09-C293171EE8A1}"/>
              </a:ext>
            </a:extLst>
          </p:cNvPr>
          <p:cNvSpPr>
            <a:spLocks noGrp="1"/>
          </p:cNvSpPr>
          <p:nvPr>
            <p:ph type="title"/>
          </p:nvPr>
        </p:nvSpPr>
        <p:spPr>
          <a:xfrm>
            <a:off x="1653363" y="365760"/>
            <a:ext cx="9367203" cy="1188720"/>
          </a:xfrm>
        </p:spPr>
        <p:txBody>
          <a:bodyPr>
            <a:normAutofit/>
          </a:bodyPr>
          <a:lstStyle/>
          <a:p>
            <a:r>
              <a:rPr lang="en-US" dirty="0"/>
              <a:t>Recommendation Themes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52BB1BB-B62B-554E-AE7F-BE62ABF207CC}"/>
              </a:ext>
            </a:extLst>
          </p:cNvPr>
          <p:cNvSpPr>
            <a:spLocks noGrp="1"/>
          </p:cNvSpPr>
          <p:nvPr>
            <p:ph idx="1"/>
          </p:nvPr>
        </p:nvSpPr>
        <p:spPr>
          <a:xfrm>
            <a:off x="1653363" y="1799771"/>
            <a:ext cx="9367204" cy="5058229"/>
          </a:xfrm>
        </p:spPr>
        <p:txBody>
          <a:bodyPr anchor="t">
            <a:normAutofit/>
          </a:bodyPr>
          <a:lstStyle/>
          <a:p>
            <a:r>
              <a:rPr lang="en-US" sz="2000" dirty="0"/>
              <a:t>Oversight (1)</a:t>
            </a:r>
          </a:p>
          <a:p>
            <a:r>
              <a:rPr lang="en-US" sz="2000" dirty="0"/>
              <a:t>Advising of Learners (5)</a:t>
            </a:r>
          </a:p>
          <a:p>
            <a:r>
              <a:rPr lang="en-US" sz="2000" dirty="0">
                <a:highlight>
                  <a:srgbClr val="FFFF00"/>
                </a:highlight>
              </a:rPr>
              <a:t>Competencies and Assessments (8)</a:t>
            </a:r>
          </a:p>
          <a:p>
            <a:r>
              <a:rPr lang="en-US" sz="2000" dirty="0"/>
              <a:t>Away Rotations (1)</a:t>
            </a:r>
          </a:p>
          <a:p>
            <a:r>
              <a:rPr lang="en-US" sz="2000" dirty="0"/>
              <a:t>Diversity, Equity, and Inclusion in Medicine (4)</a:t>
            </a:r>
          </a:p>
          <a:p>
            <a:r>
              <a:rPr lang="en-US" sz="2000" dirty="0">
                <a:highlight>
                  <a:srgbClr val="FFFF00"/>
                </a:highlight>
              </a:rPr>
              <a:t>Application Process (5)</a:t>
            </a:r>
          </a:p>
          <a:p>
            <a:r>
              <a:rPr lang="en-US" sz="2000" dirty="0">
                <a:highlight>
                  <a:srgbClr val="FFFF00"/>
                </a:highlight>
              </a:rPr>
              <a:t>Interviewing (3)</a:t>
            </a:r>
          </a:p>
          <a:p>
            <a:r>
              <a:rPr lang="en-US" sz="2000" dirty="0">
                <a:highlight>
                  <a:srgbClr val="FFFF00"/>
                </a:highlight>
              </a:rPr>
              <a:t>Matching Process (1)</a:t>
            </a:r>
          </a:p>
          <a:p>
            <a:r>
              <a:rPr lang="en-US" sz="2000" dirty="0"/>
              <a:t>Faculty Support Resources (2)</a:t>
            </a:r>
          </a:p>
          <a:p>
            <a:r>
              <a:rPr lang="en-US" sz="2000" dirty="0">
                <a:highlight>
                  <a:srgbClr val="FFFF00"/>
                </a:highlight>
              </a:rPr>
              <a:t>Post-Match Transition to Residency (8)</a:t>
            </a:r>
          </a:p>
          <a:p>
            <a:r>
              <a:rPr lang="en-US" sz="2000" dirty="0"/>
              <a:t>Policy Implications (2)</a:t>
            </a:r>
          </a:p>
          <a:p>
            <a:r>
              <a:rPr lang="en-US" sz="2000" dirty="0"/>
              <a:t>Research Questions (2)</a:t>
            </a:r>
          </a:p>
        </p:txBody>
      </p:sp>
    </p:spTree>
    <p:extLst>
      <p:ext uri="{BB962C8B-B14F-4D97-AF65-F5344CB8AC3E}">
        <p14:creationId xmlns:p14="http://schemas.microsoft.com/office/powerpoint/2010/main" val="3979119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8EFD577-5BFC-A044-8578-1C835665A155}"/>
              </a:ext>
            </a:extLst>
          </p:cNvPr>
          <p:cNvSpPr>
            <a:spLocks noGrp="1"/>
          </p:cNvSpPr>
          <p:nvPr>
            <p:ph type="ctrTitle"/>
          </p:nvPr>
        </p:nvSpPr>
        <p:spPr>
          <a:xfrm>
            <a:off x="1524000" y="2245809"/>
            <a:ext cx="9144000" cy="1564716"/>
          </a:xfrm>
        </p:spPr>
        <p:txBody>
          <a:bodyPr>
            <a:normAutofit/>
          </a:bodyPr>
          <a:lstStyle/>
          <a:p>
            <a:pPr algn="l"/>
            <a:r>
              <a:rPr lang="en-US" sz="4800" dirty="0"/>
              <a:t>Competencies and Assessment</a:t>
            </a:r>
          </a:p>
        </p:txBody>
      </p:sp>
      <p:sp>
        <p:nvSpPr>
          <p:cNvPr id="5" name="Subtitle 4">
            <a:extLst>
              <a:ext uri="{FF2B5EF4-FFF2-40B4-BE49-F238E27FC236}">
                <a16:creationId xmlns:a16="http://schemas.microsoft.com/office/drawing/2014/main" id="{E29FDFA8-055B-0743-B313-F7F51DFC2681}"/>
              </a:ext>
            </a:extLst>
          </p:cNvPr>
          <p:cNvSpPr>
            <a:spLocks noGrp="1"/>
          </p:cNvSpPr>
          <p:nvPr>
            <p:ph type="subTitle" idx="1"/>
          </p:nvPr>
        </p:nvSpPr>
        <p:spPr>
          <a:xfrm>
            <a:off x="1524000" y="3947050"/>
            <a:ext cx="9144000" cy="572583"/>
          </a:xfrm>
        </p:spPr>
        <p:txBody>
          <a:bodyPr>
            <a:normAutofit/>
          </a:bodyPr>
          <a:lstStyle/>
          <a:p>
            <a:pPr algn="l"/>
            <a:endParaRPr lang="en-US" sz="2000"/>
          </a:p>
        </p:txBody>
      </p:sp>
      <p:sp>
        <p:nvSpPr>
          <p:cNvPr id="10"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6"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2028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53363" y="369492"/>
            <a:ext cx="9367203" cy="1188720"/>
          </a:xfrm>
        </p:spPr>
        <p:txBody>
          <a:bodyPr>
            <a:normAutofit/>
          </a:bodyPr>
          <a:lstStyle/>
          <a:p>
            <a:r>
              <a:rPr lang="en-US" dirty="0"/>
              <a:t>Recommendation 13 </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653363" y="2176272"/>
            <a:ext cx="9367204" cy="4041648"/>
          </a:xfrm>
        </p:spPr>
        <p:txBody>
          <a:bodyPr anchor="t">
            <a:normAutofit/>
          </a:bodyPr>
          <a:lstStyle/>
          <a:p>
            <a:pPr marL="0" indent="0">
              <a:buNone/>
            </a:pPr>
            <a:r>
              <a:rPr lang="en-US" sz="2000" b="1" dirty="0"/>
              <a:t>Recommendation:</a:t>
            </a:r>
            <a:endParaRPr lang="en-US" sz="2000" dirty="0"/>
          </a:p>
          <a:p>
            <a:pPr marL="0" indent="0">
              <a:buNone/>
            </a:pPr>
            <a:r>
              <a:rPr lang="en-US" sz="2000" dirty="0"/>
              <a:t>Structured Evaluative Letters (SEL) should replace all Letters of Recommendation (LOR) as a universal tool in the residency program application process. </a:t>
            </a:r>
          </a:p>
          <a:p>
            <a:pPr marL="0" indent="0">
              <a:buNone/>
            </a:pPr>
            <a:r>
              <a:rPr lang="en-US" sz="2000" b="1" dirty="0"/>
              <a:t>Narrative description </a:t>
            </a:r>
            <a:r>
              <a:rPr lang="en-US" sz="2000" b="1"/>
              <a:t>of recommendation</a:t>
            </a:r>
            <a:r>
              <a:rPr lang="en-US" sz="2000" b="1" dirty="0"/>
              <a:t>:</a:t>
            </a:r>
            <a:endParaRPr lang="en-US" sz="2000" dirty="0"/>
          </a:p>
          <a:p>
            <a:pPr marL="0" indent="0">
              <a:buNone/>
            </a:pPr>
            <a:r>
              <a:rPr lang="en-US" sz="2000" dirty="0"/>
              <a:t>A Structured Evaluative Letter, which would include specialty specific questions, would provide knowledge from the evaluator on student performance that was directly observed vs a narrative recommendation.  The template should be based on an agreed upon set of core competencies and allow equitable access to completion for all candidates.  The SEL should be based on direct observation and should not contain normative evaluation unable to be completed by all evaluators.  Faculty resources should be developed to improve the quality of the standardized evaluation template and decrease bias.</a:t>
            </a:r>
          </a:p>
        </p:txBody>
      </p:sp>
    </p:spTree>
    <p:extLst>
      <p:ext uri="{BB962C8B-B14F-4D97-AF65-F5344CB8AC3E}">
        <p14:creationId xmlns:p14="http://schemas.microsoft.com/office/powerpoint/2010/main" val="1137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9105-5308-E146-8BE4-FAF5DAD18C81}"/>
              </a:ext>
            </a:extLst>
          </p:cNvPr>
          <p:cNvSpPr>
            <a:spLocks noGrp="1"/>
          </p:cNvSpPr>
          <p:nvPr>
            <p:ph type="title"/>
          </p:nvPr>
        </p:nvSpPr>
        <p:spPr>
          <a:xfrm>
            <a:off x="804673" y="3320859"/>
            <a:ext cx="4524973" cy="2076333"/>
          </a:xfrm>
        </p:spPr>
        <p:txBody>
          <a:bodyPr vert="horz" lIns="91440" tIns="45720" rIns="91440" bIns="45720" rtlCol="0" anchor="t">
            <a:normAutofit/>
          </a:bodyPr>
          <a:lstStyle/>
          <a:p>
            <a:endParaRPr lang="en-US" sz="4800"/>
          </a:p>
        </p:txBody>
      </p:sp>
      <p:sp>
        <p:nvSpPr>
          <p:cNvPr id="14" name="Freeform: Shape 13">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Exclamation mark on a yellow background">
            <a:extLst>
              <a:ext uri="{FF2B5EF4-FFF2-40B4-BE49-F238E27FC236}">
                <a16:creationId xmlns:a16="http://schemas.microsoft.com/office/drawing/2014/main" id="{972D6CE7-7F03-4561-B679-32383DD58E86}"/>
              </a:ext>
            </a:extLst>
          </p:cNvPr>
          <p:cNvPicPr>
            <a:picLocks noChangeAspect="1"/>
          </p:cNvPicPr>
          <p:nvPr/>
        </p:nvPicPr>
        <p:blipFill rotWithShape="1">
          <a:blip r:embed="rId2"/>
          <a:srcRect l="19472" r="7218"/>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95287134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2DFC0-C57F-0348-B2BA-A200EB471FF5}"/>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dirty="0">
                <a:solidFill>
                  <a:schemeClr val="tx1"/>
                </a:solidFill>
                <a:latin typeface="+mj-lt"/>
                <a:ea typeface="+mj-ea"/>
                <a:cs typeface="+mj-cs"/>
              </a:rPr>
              <a:t>Application Process</a:t>
            </a:r>
          </a:p>
        </p:txBody>
      </p:sp>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7309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3413</TotalTime>
  <Words>1905</Words>
  <Application>Microsoft Office PowerPoint</Application>
  <PresentationFormat>Widescreen</PresentationFormat>
  <Paragraphs>139</Paragraphs>
  <Slides>26</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Coalition for Physician Accountability UGRC Recommendations</vt:lpstr>
      <vt:lpstr>UGRC </vt:lpstr>
      <vt:lpstr>Charge to the UGRC: Recommend solutions to identified challenges in the UME-GME transition </vt:lpstr>
      <vt:lpstr>Intro:  UGRC Thematic and Narrative Recommendations</vt:lpstr>
      <vt:lpstr>Recommendation Themes</vt:lpstr>
      <vt:lpstr>Competencies and Assessment</vt:lpstr>
      <vt:lpstr>Recommendation 13 </vt:lpstr>
      <vt:lpstr>PowerPoint Presentation</vt:lpstr>
      <vt:lpstr>Application Process</vt:lpstr>
      <vt:lpstr>Recommendation 20 </vt:lpstr>
      <vt:lpstr>Recommendation 21 </vt:lpstr>
      <vt:lpstr>PowerPoint Presentation</vt:lpstr>
      <vt:lpstr>Interviewing</vt:lpstr>
      <vt:lpstr>Recommendation 26</vt:lpstr>
      <vt:lpstr>PowerPoint Presentation</vt:lpstr>
      <vt:lpstr>Recommendation 27</vt:lpstr>
      <vt:lpstr>PowerPoint Presentation</vt:lpstr>
      <vt:lpstr>Matching Process</vt:lpstr>
      <vt:lpstr>Recommendation 28</vt:lpstr>
      <vt:lpstr>Recommendation 28</vt:lpstr>
      <vt:lpstr>PowerPoint Presentation</vt:lpstr>
      <vt:lpstr>Post-Match Transition to Residency</vt:lpstr>
      <vt:lpstr>Recommendation 35</vt:lpstr>
      <vt:lpstr>Recommendation 35</vt:lpstr>
      <vt:lpstr>PowerPoint Presentation</vt:lpstr>
      <vt:lpstr>UGRC Upcoming Timeline</vt:lpstr>
    </vt:vector>
  </TitlesOfParts>
  <Company>OHSU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for Workgroup Leads for March Meeting</dc:title>
  <dc:creator>George Mejicano</dc:creator>
  <cp:lastModifiedBy>Elizabeth O'Keefe</cp:lastModifiedBy>
  <cp:revision>140</cp:revision>
  <dcterms:created xsi:type="dcterms:W3CDTF">2021-03-07T20:58:20Z</dcterms:created>
  <dcterms:modified xsi:type="dcterms:W3CDTF">2021-05-13T13:21:59Z</dcterms:modified>
</cp:coreProperties>
</file>